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58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0854"/>
    <a:srgbClr val="DC0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8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66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54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64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17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77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03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62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0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93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1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8762C-1704-443E-99DF-E3FF4693AA10}" type="datetimeFigureOut">
              <a:rPr lang="en-IN" smtClean="0"/>
              <a:t>28-11-2017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34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2"/>
                </a:solidFill>
              </a:rPr>
              <a:t>RAMPAGE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2"/>
                </a:solidFill>
              </a:rPr>
              <a:t>Technical Post mortem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38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Noise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38774"/>
            <a:ext cx="9144000" cy="619125"/>
          </a:xfrm>
        </p:spPr>
        <p:txBody>
          <a:bodyPr/>
          <a:lstStyle/>
          <a:p>
            <a:r>
              <a:rPr lang="en-IN" dirty="0" smtClean="0">
                <a:solidFill>
                  <a:schemeClr val="bg2"/>
                </a:solidFill>
              </a:rPr>
              <a:t>Regular Noise</a:t>
            </a:r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51" y="2219325"/>
            <a:ext cx="4376098" cy="24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Noise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38774"/>
            <a:ext cx="9144000" cy="619125"/>
          </a:xfrm>
        </p:spPr>
        <p:txBody>
          <a:bodyPr/>
          <a:lstStyle/>
          <a:p>
            <a:r>
              <a:rPr lang="en-IN" dirty="0" err="1" smtClean="0">
                <a:solidFill>
                  <a:schemeClr val="bg2"/>
                </a:solidFill>
              </a:rPr>
              <a:t>Perlin</a:t>
            </a:r>
            <a:r>
              <a:rPr lang="en-IN" dirty="0" smtClean="0">
                <a:solidFill>
                  <a:schemeClr val="bg2"/>
                </a:solidFill>
              </a:rPr>
              <a:t> Noise</a:t>
            </a:r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51" y="2219325"/>
            <a:ext cx="4376098" cy="241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51" y="2219325"/>
            <a:ext cx="4376098" cy="24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err="1" smtClean="0">
                <a:solidFill>
                  <a:schemeClr val="bg2"/>
                </a:solidFill>
              </a:rPr>
              <a:t>Perline</a:t>
            </a:r>
            <a:r>
              <a:rPr lang="en-IN" dirty="0" smtClean="0">
                <a:solidFill>
                  <a:schemeClr val="bg2"/>
                </a:solidFill>
              </a:rPr>
              <a:t> Noise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9326"/>
            <a:ext cx="5114925" cy="3448049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Coherent Noise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Changes occur gradually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Can help us to define our terrain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“Black” = lowest point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“White” = highest point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6" y="2219325"/>
            <a:ext cx="4376098" cy="24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5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Problem?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9326"/>
            <a:ext cx="5114925" cy="3448049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Too smooth</a:t>
            </a:r>
          </a:p>
          <a:p>
            <a:pPr marL="342900" indent="-342900" algn="l">
              <a:buFontTx/>
              <a:buChar char="-"/>
            </a:pPr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We need to add details while preserving the shape of the terrain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74" y="2219326"/>
            <a:ext cx="4876450" cy="28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Solution?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9326"/>
            <a:ext cx="4238625" cy="3448049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Layer multiple levels of noise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IN" dirty="0" smtClean="0">
                <a:solidFill>
                  <a:schemeClr val="bg2"/>
                </a:solidFill>
              </a:rPr>
              <a:t>: 3 noise maps (called “octaves”)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rgbClr val="DC0854"/>
                </a:solidFill>
              </a:rPr>
              <a:t>Red</a:t>
            </a:r>
            <a:r>
              <a:rPr lang="en-IN" dirty="0" smtClean="0">
                <a:solidFill>
                  <a:schemeClr val="bg2"/>
                </a:solidFill>
              </a:rPr>
              <a:t>: Result on adding all the octaves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41" y="2219326"/>
            <a:ext cx="5841999" cy="32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Solution?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9326"/>
            <a:ext cx="4238625" cy="3448049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Layer multiple levels of noise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First Octave: </a:t>
            </a:r>
            <a:r>
              <a:rPr lang="en-IN" dirty="0" smtClean="0">
                <a:solidFill>
                  <a:schemeClr val="bg1"/>
                </a:solidFill>
              </a:rPr>
              <a:t>Main Outline</a:t>
            </a:r>
            <a:endParaRPr lang="en-IN" dirty="0" smtClean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Second Octave: </a:t>
            </a:r>
            <a:r>
              <a:rPr lang="en-IN" dirty="0" smtClean="0">
                <a:solidFill>
                  <a:schemeClr val="bg1"/>
                </a:solidFill>
              </a:rPr>
              <a:t>Boulders</a:t>
            </a:r>
            <a:endParaRPr lang="en-IN" dirty="0" smtClean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Third Octave: </a:t>
            </a:r>
            <a:r>
              <a:rPr lang="en-IN" dirty="0" smtClean="0">
                <a:solidFill>
                  <a:schemeClr val="bg1"/>
                </a:solidFill>
              </a:rPr>
              <a:t>Small rocks</a:t>
            </a:r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rgbClr val="DC0854"/>
                </a:solidFill>
              </a:rPr>
              <a:t>Red</a:t>
            </a:r>
            <a:r>
              <a:rPr lang="en-IN" dirty="0" smtClean="0">
                <a:solidFill>
                  <a:schemeClr val="bg2"/>
                </a:solidFill>
              </a:rPr>
              <a:t>: Result on adding all the octaves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41" y="2219326"/>
            <a:ext cx="5841999" cy="32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1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Solution?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9326"/>
            <a:ext cx="4238625" cy="3448049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Layer multiple levels of noise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First Octave: </a:t>
            </a:r>
            <a:r>
              <a:rPr lang="en-IN" dirty="0" smtClean="0">
                <a:solidFill>
                  <a:schemeClr val="bg1"/>
                </a:solidFill>
              </a:rPr>
              <a:t>Main Outline</a:t>
            </a:r>
            <a:endParaRPr lang="en-IN" dirty="0" smtClean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Second Octave: </a:t>
            </a:r>
            <a:r>
              <a:rPr lang="en-IN" dirty="0" smtClean="0">
                <a:solidFill>
                  <a:schemeClr val="bg1"/>
                </a:solidFill>
              </a:rPr>
              <a:t>Boulders</a:t>
            </a:r>
            <a:endParaRPr lang="en-IN" dirty="0" smtClean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Third Octave: </a:t>
            </a:r>
            <a:r>
              <a:rPr lang="en-IN" dirty="0" smtClean="0">
                <a:solidFill>
                  <a:schemeClr val="bg1"/>
                </a:solidFill>
              </a:rPr>
              <a:t>Small rocks</a:t>
            </a:r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rgbClr val="DC0854"/>
                </a:solidFill>
              </a:rPr>
              <a:t>Red</a:t>
            </a:r>
            <a:r>
              <a:rPr lang="en-IN" dirty="0" smtClean="0">
                <a:solidFill>
                  <a:schemeClr val="bg2"/>
                </a:solidFill>
              </a:rPr>
              <a:t>: Result on adding all the octaves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41" y="2219326"/>
            <a:ext cx="5841999" cy="32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Solution?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9326"/>
            <a:ext cx="4238625" cy="3448049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Layer multiple levels of noise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1"/>
                </a:solidFill>
              </a:rPr>
              <a:t>Each subsequent</a:t>
            </a:r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 octaves </a:t>
            </a:r>
            <a:r>
              <a:rPr lang="en-IN" dirty="0" smtClean="0">
                <a:solidFill>
                  <a:schemeClr val="bg1"/>
                </a:solidFill>
              </a:rPr>
              <a:t>will increase in details</a:t>
            </a:r>
          </a:p>
          <a:p>
            <a:pPr algn="l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l"/>
            <a:r>
              <a:rPr lang="en-IN" dirty="0" err="1" smtClean="0">
                <a:solidFill>
                  <a:srgbClr val="DC0854"/>
                </a:solidFill>
              </a:rPr>
              <a:t>Lacunarity</a:t>
            </a:r>
            <a:r>
              <a:rPr lang="en-IN" dirty="0" smtClean="0">
                <a:solidFill>
                  <a:schemeClr val="bg2"/>
                </a:solidFill>
              </a:rPr>
              <a:t>: Controls increase in frequency over octaves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41" y="2219326"/>
            <a:ext cx="5841999" cy="32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Solution?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9326"/>
            <a:ext cx="4238625" cy="3448049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Layer multiple levels of noise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1"/>
                </a:solidFill>
              </a:rPr>
              <a:t>Frequency = </a:t>
            </a:r>
            <a:r>
              <a:rPr lang="en-IN" dirty="0" err="1" smtClean="0">
                <a:solidFill>
                  <a:schemeClr val="bg1"/>
                </a:solidFill>
              </a:rPr>
              <a:t>lacunarity</a:t>
            </a:r>
            <a:r>
              <a:rPr lang="en-IN" dirty="0" smtClean="0">
                <a:solidFill>
                  <a:schemeClr val="bg1"/>
                </a:solidFill>
              </a:rPr>
              <a:t> ^ </a:t>
            </a:r>
            <a:r>
              <a:rPr lang="en-IN" dirty="0" err="1" smtClean="0">
                <a:solidFill>
                  <a:schemeClr val="bg1"/>
                </a:solidFill>
              </a:rPr>
              <a:t>octave_no</a:t>
            </a:r>
            <a:endParaRPr lang="en-IN" dirty="0" smtClean="0">
              <a:solidFill>
                <a:schemeClr val="bg1"/>
              </a:solidFill>
            </a:endParaRPr>
          </a:p>
          <a:p>
            <a:pPr algn="l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l"/>
            <a:r>
              <a:rPr lang="en-IN" dirty="0" err="1" smtClean="0">
                <a:solidFill>
                  <a:srgbClr val="DC0854"/>
                </a:solidFill>
              </a:rPr>
              <a:t>Lacunarity</a:t>
            </a:r>
            <a:r>
              <a:rPr lang="en-IN" dirty="0" smtClean="0">
                <a:solidFill>
                  <a:schemeClr val="bg2"/>
                </a:solidFill>
              </a:rPr>
              <a:t>: Controls increase in frequency over octaves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41" y="2219326"/>
            <a:ext cx="5841999" cy="32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Solution?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9326"/>
            <a:ext cx="4238625" cy="3448049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Layer multiple levels of noise</a:t>
            </a:r>
            <a:endParaRPr lang="en-IN" dirty="0">
              <a:solidFill>
                <a:schemeClr val="bg2"/>
              </a:solidFill>
            </a:endParaRPr>
          </a:p>
          <a:p>
            <a:pPr algn="l"/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As each octave increases in detail, it’s influence will diminish</a:t>
            </a:r>
          </a:p>
          <a:p>
            <a:pPr algn="l"/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Smaller rocks will have less influence on the outline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11" y="2219326"/>
            <a:ext cx="5952579" cy="32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Screenshots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62175"/>
            <a:ext cx="9144000" cy="3095625"/>
          </a:xfrm>
        </p:spPr>
        <p:txBody>
          <a:bodyPr/>
          <a:lstStyle/>
          <a:p>
            <a:pPr algn="l"/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601" y="2019300"/>
            <a:ext cx="7944798" cy="44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Solution?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9326"/>
            <a:ext cx="4238625" cy="3448049"/>
          </a:xfrm>
        </p:spPr>
        <p:txBody>
          <a:bodyPr>
            <a:normAutofit/>
          </a:bodyPr>
          <a:lstStyle/>
          <a:p>
            <a:pPr algn="l"/>
            <a:r>
              <a:rPr lang="en-IN" dirty="0" err="1" smtClean="0">
                <a:solidFill>
                  <a:srgbClr val="DC0854"/>
                </a:solidFill>
              </a:rPr>
              <a:t>Persistance</a:t>
            </a:r>
            <a:endParaRPr lang="en-IN" dirty="0" smtClean="0">
              <a:solidFill>
                <a:srgbClr val="DC0854"/>
              </a:solidFill>
            </a:endParaRPr>
          </a:p>
          <a:p>
            <a:pPr algn="l"/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Control decrease in amplitude of octaves</a:t>
            </a:r>
          </a:p>
          <a:p>
            <a:pPr algn="l"/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Value: (0, 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50" y="2219326"/>
            <a:ext cx="5885319" cy="32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Solution?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9326"/>
            <a:ext cx="4238625" cy="3448049"/>
          </a:xfrm>
        </p:spPr>
        <p:txBody>
          <a:bodyPr>
            <a:normAutofit/>
          </a:bodyPr>
          <a:lstStyle/>
          <a:p>
            <a:pPr algn="l"/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031653"/>
              </p:ext>
            </p:extLst>
          </p:nvPr>
        </p:nvGraphicFramePr>
        <p:xfrm>
          <a:off x="2197100" y="2005632"/>
          <a:ext cx="7797799" cy="4376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r:id="rId3" imgW="12126960" imgH="6806160" progId="">
                  <p:embed/>
                </p:oleObj>
              </mc:Choice>
              <mc:Fallback>
                <p:oleObj r:id="rId3" imgW="12126960" imgH="6806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7100" y="2005632"/>
                        <a:ext cx="7797799" cy="4376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246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Result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9326"/>
            <a:ext cx="4238625" cy="3448049"/>
          </a:xfrm>
        </p:spPr>
        <p:txBody>
          <a:bodyPr>
            <a:normAutofit/>
          </a:bodyPr>
          <a:lstStyle/>
          <a:p>
            <a:pPr algn="l"/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11" y="2005632"/>
            <a:ext cx="61245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3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4"/>
            <a:ext cx="9144000" cy="2657475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1.2 LOD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6275"/>
            <a:ext cx="9144000" cy="11811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Level of Detail</a:t>
            </a:r>
          </a:p>
        </p:txBody>
      </p:sp>
    </p:spTree>
    <p:extLst>
      <p:ext uri="{BB962C8B-B14F-4D97-AF65-F5344CB8AC3E}">
        <p14:creationId xmlns:p14="http://schemas.microsoft.com/office/powerpoint/2010/main" val="20750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4"/>
            <a:ext cx="9144000" cy="2657475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1.2 LOD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6275"/>
            <a:ext cx="9144000" cy="11811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Multiple mesh resolutions</a:t>
            </a:r>
          </a:p>
        </p:txBody>
      </p:sp>
    </p:spTree>
    <p:extLst>
      <p:ext uri="{BB962C8B-B14F-4D97-AF65-F5344CB8AC3E}">
        <p14:creationId xmlns:p14="http://schemas.microsoft.com/office/powerpoint/2010/main" val="10985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4"/>
            <a:ext cx="9144000" cy="129540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LOD: Why?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71750"/>
            <a:ext cx="9144000" cy="3095625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Low resolution = lower cost for rendering = faster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We do not need high resolution for landmass which are too far away for the player to view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Allows the game to run smoothly</a:t>
            </a:r>
          </a:p>
          <a:p>
            <a:pPr marL="342900" indent="-342900" algn="l">
              <a:buFontTx/>
              <a:buChar char="-"/>
            </a:pPr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5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4"/>
            <a:ext cx="9144000" cy="129540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LOD: How?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71750"/>
            <a:ext cx="9144000" cy="3095625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887662"/>
            <a:ext cx="6350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0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4"/>
            <a:ext cx="9144000" cy="129540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LOD: How?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71750"/>
            <a:ext cx="3190875" cy="377190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“Skip” few vertices for the mesh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Allow multiple levels of details depending on how close we are from the player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2571750"/>
            <a:ext cx="6350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4"/>
            <a:ext cx="9144000" cy="129540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LOD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71750"/>
            <a:ext cx="3190875" cy="3771900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462" y="2143719"/>
            <a:ext cx="7839075" cy="44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3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4"/>
            <a:ext cx="9144000" cy="2657475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1.3 Endless Terrain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6275"/>
            <a:ext cx="9144000" cy="1181100"/>
          </a:xfrm>
        </p:spPr>
        <p:txBody>
          <a:bodyPr>
            <a:normAutofit/>
          </a:bodyPr>
          <a:lstStyle/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Screenshots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62175"/>
            <a:ext cx="9144000" cy="3095625"/>
          </a:xfrm>
        </p:spPr>
        <p:txBody>
          <a:bodyPr/>
          <a:lstStyle/>
          <a:p>
            <a:pPr algn="l"/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235" y="1981200"/>
            <a:ext cx="7742312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81076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Endless Terrain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6275"/>
            <a:ext cx="9144000" cy="1181100"/>
          </a:xfrm>
        </p:spPr>
        <p:txBody>
          <a:bodyPr>
            <a:normAutofit/>
          </a:bodyPr>
          <a:lstStyle/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2193131"/>
            <a:ext cx="8153400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81076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Basic idea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19349"/>
            <a:ext cx="5286375" cy="3248025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Only spawn chunks that are visible to the player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Hide them when they are not close enough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Dynamically change the level of detail depending on how far away they are w.r.t the player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25" y="2270521"/>
            <a:ext cx="6038850" cy="33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2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81076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Optimisation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19349"/>
            <a:ext cx="9229725" cy="3248025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Problem: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Too much calculation taking place in a single frame</a:t>
            </a:r>
          </a:p>
          <a:p>
            <a:pPr marL="342900" indent="-342900" algn="l">
              <a:buFontTx/>
              <a:buChar char="-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Result:</a:t>
            </a:r>
          </a:p>
          <a:p>
            <a:pPr algn="l"/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- Game may freeze up while processing the information</a:t>
            </a:r>
          </a:p>
          <a:p>
            <a:pPr marL="342900" indent="-342900" algn="l">
              <a:buFontTx/>
              <a:buChar char="-"/>
            </a:pPr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3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81076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Optimisation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19349"/>
            <a:ext cx="9229725" cy="3248025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Solution: Threading</a:t>
            </a:r>
          </a:p>
          <a:p>
            <a:pPr algn="l"/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- Spread the calculation of the map and the mesh on multiple frames</a:t>
            </a:r>
          </a:p>
        </p:txBody>
      </p:sp>
    </p:spTree>
    <p:extLst>
      <p:ext uri="{BB962C8B-B14F-4D97-AF65-F5344CB8AC3E}">
        <p14:creationId xmlns:p14="http://schemas.microsoft.com/office/powerpoint/2010/main" val="21717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439987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Part 2: Player controls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19650"/>
            <a:ext cx="9144000" cy="438150"/>
          </a:xfrm>
        </p:spPr>
        <p:txBody>
          <a:bodyPr/>
          <a:lstStyle/>
          <a:p>
            <a:r>
              <a:rPr lang="en-IN" dirty="0" err="1" smtClean="0">
                <a:solidFill>
                  <a:schemeClr val="bg2"/>
                </a:solidFill>
              </a:rPr>
              <a:t>Rohit</a:t>
            </a:r>
            <a:r>
              <a:rPr lang="en-IN" dirty="0" smtClean="0">
                <a:solidFill>
                  <a:schemeClr val="bg2"/>
                </a:solidFill>
              </a:rPr>
              <a:t> Das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788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Player controls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33600"/>
            <a:ext cx="9144000" cy="31242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1"/>
                </a:solidFill>
              </a:rPr>
              <a:t>Controller</a:t>
            </a:r>
            <a:r>
              <a:rPr lang="en-IN" dirty="0" smtClean="0">
                <a:solidFill>
                  <a:schemeClr val="bg2"/>
                </a:solidFill>
              </a:rPr>
              <a:t>: handles input, player state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DC0854"/>
                </a:solidFill>
              </a:rPr>
              <a:t>Motor</a:t>
            </a:r>
            <a:r>
              <a:rPr lang="en-IN" dirty="0" smtClean="0">
                <a:solidFill>
                  <a:schemeClr val="bg2"/>
                </a:solidFill>
              </a:rPr>
              <a:t>: Set of functions to implement actions of the player.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Motor: “Utility” script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37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788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Controller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33599"/>
            <a:ext cx="9144000" cy="408622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Axis: </a:t>
            </a:r>
            <a:r>
              <a:rPr lang="en-IN" dirty="0" smtClean="0">
                <a:solidFill>
                  <a:schemeClr val="accent1"/>
                </a:solidFill>
              </a:rPr>
              <a:t>Horizontal</a:t>
            </a:r>
            <a:r>
              <a:rPr lang="en-IN" dirty="0" smtClean="0">
                <a:solidFill>
                  <a:schemeClr val="bg2"/>
                </a:solidFill>
              </a:rPr>
              <a:t> and </a:t>
            </a:r>
            <a:r>
              <a:rPr lang="en-IN" dirty="0" smtClean="0">
                <a:solidFill>
                  <a:srgbClr val="DC0854"/>
                </a:solidFill>
              </a:rPr>
              <a:t>Vertical</a:t>
            </a:r>
          </a:p>
          <a:p>
            <a:pPr algn="l"/>
            <a:endParaRPr lang="en-IN" dirty="0" smtClean="0">
              <a:solidFill>
                <a:srgbClr val="DC0854"/>
              </a:solidFill>
            </a:endParaRPr>
          </a:p>
          <a:p>
            <a:pPr algn="l"/>
            <a:r>
              <a:rPr lang="en-IN" dirty="0" smtClean="0">
                <a:solidFill>
                  <a:schemeClr val="accent1"/>
                </a:solidFill>
              </a:rPr>
              <a:t>Horizontal: </a:t>
            </a:r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Detect movement along the X axis</a:t>
            </a:r>
            <a:endParaRPr lang="en-IN" dirty="0" smtClean="0">
              <a:solidFill>
                <a:srgbClr val="DC0854"/>
              </a:solidFill>
            </a:endParaRPr>
          </a:p>
          <a:p>
            <a:pPr algn="l"/>
            <a:endParaRPr lang="en-IN" dirty="0">
              <a:solidFill>
                <a:srgbClr val="DC0854"/>
              </a:solidFill>
            </a:endParaRPr>
          </a:p>
          <a:p>
            <a:pPr algn="l"/>
            <a:r>
              <a:rPr lang="en-IN" dirty="0" smtClean="0">
                <a:solidFill>
                  <a:srgbClr val="DC0854"/>
                </a:solidFill>
              </a:rPr>
              <a:t>Vertical: </a:t>
            </a:r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Detect movement along the Z axis</a:t>
            </a:r>
          </a:p>
          <a:p>
            <a:pPr algn="l"/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pPr algn="l"/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Values: [-1, 0, +1]</a:t>
            </a:r>
          </a:p>
          <a:p>
            <a:pPr algn="l"/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-1: Moving on the opposite direction</a:t>
            </a:r>
          </a:p>
          <a:p>
            <a:pPr algn="l"/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0: No movement along the axis</a:t>
            </a:r>
          </a:p>
          <a:p>
            <a:pPr algn="l"/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+1: Moving along the axis</a:t>
            </a:r>
            <a:endParaRPr lang="en-IN" dirty="0" smtClean="0">
              <a:solidFill>
                <a:srgbClr val="DC08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788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Controller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33599"/>
            <a:ext cx="9144000" cy="4086225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Total Horizontal Movement: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(1, 0, 0) * </a:t>
            </a:r>
            <a:r>
              <a:rPr lang="en-IN" dirty="0" err="1" smtClean="0">
                <a:solidFill>
                  <a:schemeClr val="bg2"/>
                </a:solidFill>
              </a:rPr>
              <a:t>horizontal_axis_value</a:t>
            </a:r>
            <a:endParaRPr lang="en-IN" dirty="0" smtClean="0">
              <a:solidFill>
                <a:schemeClr val="bg2"/>
              </a:solidFill>
            </a:endParaRP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Total Vertical Movement:</a:t>
            </a:r>
          </a:p>
          <a:p>
            <a:pPr algn="l"/>
            <a:endParaRPr lang="en-IN" dirty="0" smtClean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(0, 0, 1) * </a:t>
            </a:r>
            <a:r>
              <a:rPr lang="en-IN" dirty="0" err="1" smtClean="0">
                <a:solidFill>
                  <a:schemeClr val="bg2"/>
                </a:solidFill>
              </a:rPr>
              <a:t>vertical_axis_value</a:t>
            </a:r>
            <a:endParaRPr lang="en-IN" dirty="0" smtClean="0">
              <a:solidFill>
                <a:srgbClr val="DC08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4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788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Controller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2133599"/>
            <a:ext cx="9725025" cy="4086225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Total Movement: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(Total horizontal movement + Total vertical movement).normalised * speed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Normalised: To ensure that the total length of the vector is 1</a:t>
            </a: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The movement vector is used as a direction, which is then multiplied by speed</a:t>
            </a:r>
            <a:endParaRPr lang="en-IN" dirty="0" smtClean="0">
              <a:solidFill>
                <a:srgbClr val="DC08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9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22363"/>
            <a:ext cx="8458200" cy="87788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Motor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2867024"/>
            <a:ext cx="9725025" cy="175260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The total movement from the controller is transferred to the Motor</a:t>
            </a:r>
            <a:endParaRPr lang="en-IN" dirty="0" smtClean="0">
              <a:solidFill>
                <a:srgbClr val="DC08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Screenshots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62175"/>
            <a:ext cx="9144000" cy="3095625"/>
          </a:xfrm>
        </p:spPr>
        <p:txBody>
          <a:bodyPr/>
          <a:lstStyle/>
          <a:p>
            <a:pPr algn="l"/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73" y="2162175"/>
            <a:ext cx="7561253" cy="425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25024" cy="87788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Motor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2867024"/>
            <a:ext cx="9725025" cy="323850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For each frame:</a:t>
            </a:r>
          </a:p>
          <a:p>
            <a:r>
              <a:rPr lang="en-IN" dirty="0" smtClean="0">
                <a:solidFill>
                  <a:schemeClr val="bg2"/>
                </a:solidFill>
              </a:rPr>
              <a:t>* Player position for next frame= Current position * velocity * (time covered in the last frame)</a:t>
            </a:r>
            <a:endParaRPr lang="en-IN" dirty="0" smtClean="0">
              <a:solidFill>
                <a:srgbClr val="DC08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2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25024" cy="87788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Controller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2867024"/>
            <a:ext cx="9725025" cy="323850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DC0854"/>
                </a:solidFill>
              </a:rPr>
              <a:t>Rotation</a:t>
            </a:r>
          </a:p>
          <a:p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Rotation amount = (0, X axis rotation, 0) * sensitivity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The vector is sent to the </a:t>
            </a:r>
            <a:r>
              <a:rPr lang="en-IN" dirty="0" smtClean="0">
                <a:solidFill>
                  <a:schemeClr val="accent1"/>
                </a:solidFill>
              </a:rPr>
              <a:t>motor</a:t>
            </a:r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 to be applied</a:t>
            </a:r>
          </a:p>
        </p:txBody>
      </p:sp>
    </p:spTree>
    <p:extLst>
      <p:ext uri="{BB962C8B-B14F-4D97-AF65-F5344CB8AC3E}">
        <p14:creationId xmlns:p14="http://schemas.microsoft.com/office/powerpoint/2010/main" val="24153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25024" cy="87788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Motor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2867024"/>
            <a:ext cx="9725025" cy="323850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DC0854"/>
                </a:solidFill>
              </a:rPr>
              <a:t>Rotation</a:t>
            </a:r>
          </a:p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Rotation in next frame = current rotation * new rotation vector around Y axis</a:t>
            </a:r>
          </a:p>
        </p:txBody>
      </p:sp>
    </p:spTree>
    <p:extLst>
      <p:ext uri="{BB962C8B-B14F-4D97-AF65-F5344CB8AC3E}">
        <p14:creationId xmlns:p14="http://schemas.microsoft.com/office/powerpoint/2010/main" val="2347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439987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Part 3: Shooting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19650"/>
            <a:ext cx="9144000" cy="438150"/>
          </a:xfrm>
        </p:spPr>
        <p:txBody>
          <a:bodyPr/>
          <a:lstStyle/>
          <a:p>
            <a:r>
              <a:rPr lang="en-IN" dirty="0" smtClean="0">
                <a:solidFill>
                  <a:schemeClr val="bg2"/>
                </a:solidFill>
              </a:rPr>
              <a:t>Sumitra Chowdhury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4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350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Shooting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57450"/>
            <a:ext cx="9144000" cy="2800350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Player Shooting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Enemy Shooting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0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350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3.1 Player Shooting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57450"/>
            <a:ext cx="9144000" cy="2800350"/>
          </a:xfrm>
        </p:spPr>
        <p:txBody>
          <a:bodyPr/>
          <a:lstStyle/>
          <a:p>
            <a:r>
              <a:rPr lang="en-IN" dirty="0" err="1" smtClean="0">
                <a:solidFill>
                  <a:schemeClr val="bg2"/>
                </a:solidFill>
              </a:rPr>
              <a:t>Raycast</a:t>
            </a:r>
            <a:endParaRPr lang="en-IN" dirty="0" smtClean="0">
              <a:solidFill>
                <a:schemeClr val="bg2"/>
              </a:solidFill>
            </a:endParaRPr>
          </a:p>
          <a:p>
            <a:r>
              <a:rPr lang="en-IN" dirty="0" smtClean="0">
                <a:solidFill>
                  <a:schemeClr val="bg2"/>
                </a:solidFill>
              </a:rPr>
              <a:t>Casts a ray from the origin to a certain distance</a:t>
            </a:r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2050" name="Picture 2" descr="Image result for raycast un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3497262"/>
            <a:ext cx="52768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45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350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3.1 Player Shooting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57449"/>
            <a:ext cx="9144000" cy="3800475"/>
          </a:xfrm>
        </p:spPr>
        <p:txBody>
          <a:bodyPr>
            <a:normAutofit/>
          </a:bodyPr>
          <a:lstStyle/>
          <a:p>
            <a:r>
              <a:rPr lang="en-IN" dirty="0" err="1" smtClean="0">
                <a:solidFill>
                  <a:schemeClr val="bg2"/>
                </a:solidFill>
              </a:rPr>
              <a:t>Raycast</a:t>
            </a:r>
            <a:endParaRPr lang="en-IN" dirty="0" smtClean="0">
              <a:solidFill>
                <a:schemeClr val="bg2"/>
              </a:solidFill>
            </a:endParaRPr>
          </a:p>
          <a:p>
            <a:r>
              <a:rPr lang="en-IN" dirty="0" smtClean="0">
                <a:solidFill>
                  <a:schemeClr val="bg2"/>
                </a:solidFill>
              </a:rPr>
              <a:t>Origin = </a:t>
            </a:r>
            <a:r>
              <a:rPr lang="en-IN" dirty="0" err="1" smtClean="0">
                <a:solidFill>
                  <a:schemeClr val="bg2"/>
                </a:solidFill>
              </a:rPr>
              <a:t>Center</a:t>
            </a:r>
            <a:r>
              <a:rPr lang="en-IN" dirty="0" smtClean="0">
                <a:solidFill>
                  <a:schemeClr val="bg2"/>
                </a:solidFill>
              </a:rPr>
              <a:t> of the camera</a:t>
            </a:r>
            <a:endParaRPr lang="en-I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dirty="0" err="1">
                <a:solidFill>
                  <a:schemeClr val="bg1">
                    <a:lumMod val="75000"/>
                  </a:schemeClr>
                </a:solidFill>
              </a:rPr>
              <a:t>Physics.Raycast</a:t>
            </a: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(ray, out hit</a:t>
            </a:r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endParaRPr lang="en-I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Returns true if we hit something</a:t>
            </a:r>
          </a:p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if we do hit something, the properties of the collider is stored in “hit”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6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350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3.1 Player Shooting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19500"/>
            <a:ext cx="9144000" cy="2638424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On hitting an Enemy, call </a:t>
            </a:r>
            <a:r>
              <a:rPr lang="en-IN" dirty="0" err="1" smtClean="0">
                <a:solidFill>
                  <a:schemeClr val="bg2"/>
                </a:solidFill>
              </a:rPr>
              <a:t>TakeDamage</a:t>
            </a:r>
            <a:r>
              <a:rPr lang="en-IN" dirty="0" smtClean="0">
                <a:solidFill>
                  <a:schemeClr val="bg2"/>
                </a:solidFill>
              </a:rPr>
              <a:t>(</a:t>
            </a:r>
            <a:r>
              <a:rPr lang="en-IN" dirty="0" err="1" smtClean="0">
                <a:solidFill>
                  <a:schemeClr val="bg2"/>
                </a:solidFill>
              </a:rPr>
              <a:t>int</a:t>
            </a:r>
            <a:r>
              <a:rPr lang="en-IN" dirty="0" smtClean="0">
                <a:solidFill>
                  <a:schemeClr val="bg2"/>
                </a:solidFill>
              </a:rPr>
              <a:t> </a:t>
            </a:r>
            <a:r>
              <a:rPr lang="en-IN" dirty="0" err="1" smtClean="0">
                <a:solidFill>
                  <a:schemeClr val="bg2"/>
                </a:solidFill>
              </a:rPr>
              <a:t>amt</a:t>
            </a:r>
            <a:r>
              <a:rPr lang="en-IN" dirty="0" smtClean="0">
                <a:solidFill>
                  <a:schemeClr val="bg2"/>
                </a:solidFill>
              </a:rPr>
              <a:t>) method for the particular enemy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3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350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3.1 Player Shooting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71925" y="3619500"/>
            <a:ext cx="4552949" cy="2638424"/>
          </a:xfrm>
        </p:spPr>
        <p:txBody>
          <a:bodyPr>
            <a:normAutofit/>
          </a:bodyPr>
          <a:lstStyle/>
          <a:p>
            <a:pPr algn="l"/>
            <a:r>
              <a:rPr lang="en-IN" dirty="0" err="1" smtClean="0">
                <a:solidFill>
                  <a:schemeClr val="bg2"/>
                </a:solidFill>
              </a:rPr>
              <a:t>TakeDamage</a:t>
            </a:r>
            <a:r>
              <a:rPr lang="en-IN" dirty="0" smtClean="0">
                <a:solidFill>
                  <a:schemeClr val="bg2"/>
                </a:solidFill>
              </a:rPr>
              <a:t>(</a:t>
            </a:r>
            <a:r>
              <a:rPr lang="en-IN" dirty="0" err="1" smtClean="0">
                <a:solidFill>
                  <a:schemeClr val="bg2"/>
                </a:solidFill>
              </a:rPr>
              <a:t>int</a:t>
            </a:r>
            <a:r>
              <a:rPr lang="en-IN" dirty="0" smtClean="0">
                <a:solidFill>
                  <a:schemeClr val="bg2"/>
                </a:solidFill>
              </a:rPr>
              <a:t> </a:t>
            </a:r>
            <a:r>
              <a:rPr lang="en-IN" dirty="0" err="1" smtClean="0">
                <a:solidFill>
                  <a:schemeClr val="bg2"/>
                </a:solidFill>
              </a:rPr>
              <a:t>amt</a:t>
            </a:r>
            <a:r>
              <a:rPr lang="en-IN" dirty="0" smtClean="0">
                <a:solidFill>
                  <a:schemeClr val="bg2"/>
                </a:solidFill>
              </a:rPr>
              <a:t>)</a:t>
            </a: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	health -= </a:t>
            </a:r>
            <a:r>
              <a:rPr lang="en-IN" dirty="0" err="1" smtClean="0">
                <a:solidFill>
                  <a:schemeClr val="bg2"/>
                </a:solidFill>
              </a:rPr>
              <a:t>amt</a:t>
            </a:r>
            <a:endParaRPr lang="en-IN" dirty="0" smtClean="0">
              <a:solidFill>
                <a:schemeClr val="bg2"/>
              </a:solidFill>
            </a:endParaRPr>
          </a:p>
          <a:p>
            <a:pPr algn="l"/>
            <a:r>
              <a:rPr lang="en-IN" dirty="0">
                <a:solidFill>
                  <a:schemeClr val="bg2"/>
                </a:solidFill>
              </a:rPr>
              <a:t> </a:t>
            </a:r>
            <a:r>
              <a:rPr lang="en-IN" dirty="0" smtClean="0">
                <a:solidFill>
                  <a:schemeClr val="bg2"/>
                </a:solidFill>
              </a:rPr>
              <a:t> 	if health &lt;= 0:</a:t>
            </a:r>
          </a:p>
          <a:p>
            <a:pPr algn="l"/>
            <a:r>
              <a:rPr lang="en-IN" dirty="0">
                <a:solidFill>
                  <a:schemeClr val="bg2"/>
                </a:solidFill>
              </a:rPr>
              <a:t> </a:t>
            </a:r>
            <a:r>
              <a:rPr lang="en-IN" dirty="0" smtClean="0">
                <a:solidFill>
                  <a:schemeClr val="bg2"/>
                </a:solidFill>
              </a:rPr>
              <a:t>    		Die();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76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350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3.2 Enemy Shooting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38450"/>
            <a:ext cx="9143999" cy="3419474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NOT a hit-scan weapon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 =&gt; Unlike Player Shooting, the bullet does not hit on the exact moment it was fired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Gives Player an advantage to overcome from being outnumbered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79618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DEMO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62175"/>
            <a:ext cx="9144000" cy="3095625"/>
          </a:xfrm>
        </p:spPr>
        <p:txBody>
          <a:bodyPr/>
          <a:lstStyle/>
          <a:p>
            <a:pPr algn="l"/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350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3.2 Enemy Shooting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38450"/>
            <a:ext cx="9143999" cy="341947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When fired, the rotation vector of the bullet is set to “look at” the player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The bullet then translates towards the player in a forward direction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Collision detection: Detect when collider of the bullet has collided with collider of some other </a:t>
            </a:r>
            <a:r>
              <a:rPr lang="en-IN" dirty="0" err="1" smtClean="0">
                <a:solidFill>
                  <a:schemeClr val="bg2"/>
                </a:solidFill>
              </a:rPr>
              <a:t>gameobject</a:t>
            </a:r>
            <a:r>
              <a:rPr lang="en-IN" dirty="0" smtClean="0">
                <a:solidFill>
                  <a:schemeClr val="bg2"/>
                </a:solidFill>
              </a:rPr>
              <a:t> in the scene.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If collided with the player, call “</a:t>
            </a:r>
            <a:r>
              <a:rPr lang="en-IN" dirty="0" err="1" smtClean="0">
                <a:solidFill>
                  <a:schemeClr val="bg2"/>
                </a:solidFill>
              </a:rPr>
              <a:t>TakeDamage</a:t>
            </a:r>
            <a:r>
              <a:rPr lang="en-IN" dirty="0" smtClean="0">
                <a:solidFill>
                  <a:schemeClr val="bg2"/>
                </a:solidFill>
              </a:rPr>
              <a:t>(</a:t>
            </a:r>
            <a:r>
              <a:rPr lang="en-IN" dirty="0" err="1" smtClean="0">
                <a:solidFill>
                  <a:schemeClr val="bg2"/>
                </a:solidFill>
              </a:rPr>
              <a:t>int</a:t>
            </a:r>
            <a:r>
              <a:rPr lang="en-IN" dirty="0" smtClean="0">
                <a:solidFill>
                  <a:schemeClr val="bg2"/>
                </a:solidFill>
              </a:rPr>
              <a:t>)” method of the player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61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350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3.2 Enemy Shooting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38450"/>
            <a:ext cx="9143999" cy="3419474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Self Destruction: Destroy itself once it has been alive for a long time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  <a:p>
            <a:pPr algn="l"/>
            <a:endParaRPr lang="en-IN" dirty="0" smtClean="0">
              <a:solidFill>
                <a:schemeClr val="bg2"/>
              </a:solidFill>
            </a:endParaRP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Reason: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41617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439987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Part 4: Wave </a:t>
            </a:r>
            <a:r>
              <a:rPr lang="en-IN" dirty="0" err="1" smtClean="0">
                <a:solidFill>
                  <a:schemeClr val="bg2"/>
                </a:solidFill>
              </a:rPr>
              <a:t>Spawner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19650"/>
            <a:ext cx="9144000" cy="438150"/>
          </a:xfrm>
        </p:spPr>
        <p:txBody>
          <a:bodyPr/>
          <a:lstStyle/>
          <a:p>
            <a:r>
              <a:rPr lang="en-IN" dirty="0" err="1" smtClean="0">
                <a:solidFill>
                  <a:schemeClr val="bg2"/>
                </a:solidFill>
              </a:rPr>
              <a:t>Debayan</a:t>
            </a:r>
            <a:r>
              <a:rPr lang="en-IN" smtClean="0">
                <a:solidFill>
                  <a:schemeClr val="bg2"/>
                </a:solidFill>
              </a:rPr>
              <a:t> De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2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670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Wave </a:t>
            </a:r>
            <a:r>
              <a:rPr lang="en-IN" dirty="0" err="1" smtClean="0">
                <a:solidFill>
                  <a:schemeClr val="bg2"/>
                </a:solidFill>
              </a:rPr>
              <a:t>Spawner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31963"/>
            <a:ext cx="9144000" cy="1625837"/>
          </a:xfrm>
        </p:spPr>
        <p:txBody>
          <a:bodyPr/>
          <a:lstStyle/>
          <a:p>
            <a:r>
              <a:rPr lang="en-IN" dirty="0" smtClean="0">
                <a:solidFill>
                  <a:schemeClr val="bg2"/>
                </a:solidFill>
              </a:rPr>
              <a:t>Spawn waves of enemies one after the other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670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Wave </a:t>
            </a:r>
            <a:r>
              <a:rPr lang="en-IN" dirty="0" err="1" smtClean="0">
                <a:solidFill>
                  <a:schemeClr val="bg2"/>
                </a:solidFill>
              </a:rPr>
              <a:t>Spawner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11567"/>
            <a:ext cx="9144000" cy="361487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Properties that varies in a wave: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Number of enemies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Speed of the enemies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Max health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</a:rPr>
              <a:t>Generation rate of the enemies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4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670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Wave </a:t>
            </a:r>
            <a:r>
              <a:rPr lang="en-IN" dirty="0" err="1" smtClean="0">
                <a:solidFill>
                  <a:schemeClr val="bg2"/>
                </a:solidFill>
              </a:rPr>
              <a:t>Spawner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11567"/>
            <a:ext cx="9144000" cy="361487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States: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SPAWNING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WAITING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COUNTING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670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Wave </a:t>
            </a:r>
            <a:r>
              <a:rPr lang="en-IN" dirty="0" err="1" smtClean="0">
                <a:solidFill>
                  <a:schemeClr val="bg2"/>
                </a:solidFill>
              </a:rPr>
              <a:t>Spawner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11567"/>
            <a:ext cx="9144000" cy="361487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State: </a:t>
            </a:r>
            <a:r>
              <a:rPr lang="en-IN" dirty="0" smtClean="0">
                <a:solidFill>
                  <a:srgbClr val="DC0854"/>
                </a:solidFill>
              </a:rPr>
              <a:t>SPAWNING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Loop through the “enemy count” for a particular wave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Instantiate a particular enemy type, with particular properties, depending on the wave number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Wait for 1 / rate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Set state to </a:t>
            </a:r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WAITING</a:t>
            </a:r>
            <a:r>
              <a:rPr lang="en-IN" dirty="0" smtClean="0">
                <a:solidFill>
                  <a:schemeClr val="bg2"/>
                </a:solidFill>
              </a:rPr>
              <a:t> once all enemies are instantiated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670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Wave </a:t>
            </a:r>
            <a:r>
              <a:rPr lang="en-IN" dirty="0" err="1" smtClean="0">
                <a:solidFill>
                  <a:schemeClr val="bg2"/>
                </a:solidFill>
              </a:rPr>
              <a:t>Spawner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11567"/>
            <a:ext cx="9144000" cy="361487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State: </a:t>
            </a:r>
            <a:r>
              <a:rPr lang="en-IN" dirty="0" smtClean="0">
                <a:solidFill>
                  <a:srgbClr val="DC0854"/>
                </a:solidFill>
              </a:rPr>
              <a:t>WAITING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Waits until all enemies for a particular wave are killed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Once all enemies are killed, change current state to </a:t>
            </a:r>
            <a:r>
              <a:rPr lang="en-IN" dirty="0" smtClean="0">
                <a:solidFill>
                  <a:srgbClr val="0070C0"/>
                </a:solidFill>
              </a:rPr>
              <a:t>COUNTING</a:t>
            </a:r>
            <a:endParaRPr lang="en-IN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670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Wave </a:t>
            </a:r>
            <a:r>
              <a:rPr lang="en-IN" dirty="0" err="1" smtClean="0">
                <a:solidFill>
                  <a:schemeClr val="bg2"/>
                </a:solidFill>
              </a:rPr>
              <a:t>Spawner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11567"/>
            <a:ext cx="9144000" cy="361487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State: </a:t>
            </a:r>
            <a:r>
              <a:rPr lang="en-IN" dirty="0" smtClean="0">
                <a:solidFill>
                  <a:srgbClr val="DC0854"/>
                </a:solidFill>
              </a:rPr>
              <a:t>COUNTING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Creates a countdown for starting the next wave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Increment the current wave number by one</a:t>
            </a:r>
            <a:endParaRPr lang="en-IN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Once the countdown reaches 0 change current state to </a:t>
            </a:r>
            <a:r>
              <a:rPr lang="en-IN" dirty="0" smtClean="0">
                <a:solidFill>
                  <a:srgbClr val="0070C0"/>
                </a:solidFill>
              </a:rPr>
              <a:t>SPAWNING</a:t>
            </a:r>
            <a:endParaRPr lang="en-IN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6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439987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Future works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19650"/>
            <a:ext cx="9144000" cy="438150"/>
          </a:xfrm>
        </p:spPr>
        <p:txBody>
          <a:bodyPr/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4 key parts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9712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Procedural Landmass Generation			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Rudra Nil Basu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Player Controls	 				</a:t>
            </a:r>
            <a:r>
              <a:rPr lang="en-IN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Rohit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Das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Shooting 						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Sumitra Chowdhury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Wave spawning 					</a:t>
            </a:r>
            <a:r>
              <a:rPr lang="en-IN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Debayan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34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6281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Future works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85174"/>
            <a:ext cx="9144000" cy="3172626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Implement </a:t>
            </a:r>
            <a:r>
              <a:rPr lang="en-IN" dirty="0" smtClean="0">
                <a:solidFill>
                  <a:srgbClr val="0070C0"/>
                </a:solidFill>
              </a:rPr>
              <a:t>Orthogonal Unit differentiation</a:t>
            </a:r>
            <a:r>
              <a:rPr lang="en-IN" dirty="0" smtClean="0">
                <a:solidFill>
                  <a:schemeClr val="bg2"/>
                </a:solidFill>
              </a:rPr>
              <a:t> among the enemies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More resources (weapons) for the player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Greater </a:t>
            </a:r>
            <a:r>
              <a:rPr lang="en-IN" dirty="0" smtClean="0">
                <a:solidFill>
                  <a:srgbClr val="0070C0"/>
                </a:solidFill>
              </a:rPr>
              <a:t>possibility space</a:t>
            </a:r>
            <a:r>
              <a:rPr lang="en-IN" dirty="0" smtClean="0">
                <a:solidFill>
                  <a:schemeClr val="bg2"/>
                </a:solidFill>
              </a:rPr>
              <a:t> for the player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00" y="3465742"/>
            <a:ext cx="5821600" cy="326518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239428" y="6306888"/>
            <a:ext cx="2451218" cy="424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400" dirty="0" smtClean="0">
                <a:solidFill>
                  <a:schemeClr val="bg2"/>
                </a:solidFill>
              </a:rPr>
              <a:t>Image: Mark Brown (</a:t>
            </a:r>
            <a:r>
              <a:rPr lang="en-IN" sz="1400" dirty="0" err="1" smtClean="0">
                <a:solidFill>
                  <a:schemeClr val="bg2"/>
                </a:solidFill>
              </a:rPr>
              <a:t>youtube</a:t>
            </a:r>
            <a:r>
              <a:rPr lang="en-IN" sz="1400" dirty="0" smtClean="0">
                <a:solidFill>
                  <a:schemeClr val="bg2"/>
                </a:solidFill>
              </a:rPr>
              <a:t>)</a:t>
            </a:r>
            <a:endParaRPr lang="en-IN" sz="14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68906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QUESTIONS?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912" y="4638832"/>
            <a:ext cx="9144000" cy="1880075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endParaRPr lang="en-IN" dirty="0" smtClean="0">
              <a:solidFill>
                <a:schemeClr val="bg2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39428" y="6306888"/>
            <a:ext cx="2451218" cy="424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4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11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68906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THANK YOU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912" y="4638832"/>
            <a:ext cx="9144000" cy="1880075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endParaRPr lang="en-IN" dirty="0" smtClean="0">
              <a:solidFill>
                <a:schemeClr val="bg2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239428" y="6306888"/>
            <a:ext cx="2451218" cy="424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4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1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305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Part 1: Procedural Landmass Generation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19650"/>
            <a:ext cx="9144000" cy="438150"/>
          </a:xfrm>
        </p:spPr>
        <p:txBody>
          <a:bodyPr/>
          <a:lstStyle/>
          <a:p>
            <a:r>
              <a:rPr lang="en-IN" dirty="0" smtClean="0">
                <a:solidFill>
                  <a:schemeClr val="bg2"/>
                </a:solidFill>
              </a:rPr>
              <a:t>Rudra Nil Basu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2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92162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Roadmap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95500"/>
            <a:ext cx="9144000" cy="316230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chemeClr val="bg2"/>
                </a:solidFill>
              </a:rPr>
              <a:t>1.1 Noise</a:t>
            </a:r>
            <a:endParaRPr lang="en-IN" dirty="0">
              <a:solidFill>
                <a:schemeClr val="bg2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Generating Height maps using </a:t>
            </a:r>
            <a:r>
              <a:rPr lang="en-IN" dirty="0" err="1" smtClean="0">
                <a:solidFill>
                  <a:schemeClr val="bg2"/>
                </a:solidFill>
              </a:rPr>
              <a:t>Perlin</a:t>
            </a:r>
            <a:r>
              <a:rPr lang="en-IN" dirty="0" smtClean="0">
                <a:solidFill>
                  <a:schemeClr val="bg2"/>
                </a:solidFill>
              </a:rPr>
              <a:t> Noise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Assign terrain types to various height ranges</a:t>
            </a:r>
          </a:p>
          <a:p>
            <a:pPr marL="342900" indent="-342900" algn="l">
              <a:buFontTx/>
              <a:buChar char="-"/>
            </a:pPr>
            <a:r>
              <a:rPr lang="en-IN" dirty="0" smtClean="0">
                <a:solidFill>
                  <a:schemeClr val="bg2"/>
                </a:solidFill>
              </a:rPr>
              <a:t>Construct the 3D mesh using the above data</a:t>
            </a: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1.2 Level of Detail (LOD)</a:t>
            </a:r>
          </a:p>
          <a:p>
            <a:pPr algn="l"/>
            <a:r>
              <a:rPr lang="en-IN" dirty="0" smtClean="0">
                <a:solidFill>
                  <a:schemeClr val="bg2"/>
                </a:solidFill>
              </a:rPr>
              <a:t>1.3 Endless Terrain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57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924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/>
                </a:solidFill>
              </a:rPr>
              <a:t>1.1 Generating Height maps using </a:t>
            </a:r>
            <a:r>
              <a:rPr lang="en-IN" dirty="0" err="1" smtClean="0">
                <a:solidFill>
                  <a:schemeClr val="bg2"/>
                </a:solidFill>
              </a:rPr>
              <a:t>Perlin</a:t>
            </a:r>
            <a:r>
              <a:rPr lang="en-IN" dirty="0" smtClean="0">
                <a:solidFill>
                  <a:schemeClr val="bg2"/>
                </a:solidFill>
              </a:rPr>
              <a:t> Noise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19650"/>
            <a:ext cx="9144000" cy="438150"/>
          </a:xfrm>
        </p:spPr>
        <p:txBody>
          <a:bodyPr/>
          <a:lstStyle/>
          <a:p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5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1072</Words>
  <Application>Microsoft Office PowerPoint</Application>
  <PresentationFormat>Widescreen</PresentationFormat>
  <Paragraphs>234</Paragraphs>
  <Slides>62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RAMPAGE</vt:lpstr>
      <vt:lpstr>Screenshots</vt:lpstr>
      <vt:lpstr>Screenshots</vt:lpstr>
      <vt:lpstr>Screenshots</vt:lpstr>
      <vt:lpstr>DEMO</vt:lpstr>
      <vt:lpstr>4 key parts</vt:lpstr>
      <vt:lpstr>Part 1: Procedural Landmass Generation</vt:lpstr>
      <vt:lpstr>Roadmap</vt:lpstr>
      <vt:lpstr>1.1 Generating Height maps using Perlin Noise</vt:lpstr>
      <vt:lpstr>Noise</vt:lpstr>
      <vt:lpstr>Noise</vt:lpstr>
      <vt:lpstr>Perline Noise</vt:lpstr>
      <vt:lpstr>Problem?</vt:lpstr>
      <vt:lpstr>Solution?</vt:lpstr>
      <vt:lpstr>Solution?</vt:lpstr>
      <vt:lpstr>Solution?</vt:lpstr>
      <vt:lpstr>Solution?</vt:lpstr>
      <vt:lpstr>Solution?</vt:lpstr>
      <vt:lpstr>Solution?</vt:lpstr>
      <vt:lpstr>Solution?</vt:lpstr>
      <vt:lpstr>Solution?</vt:lpstr>
      <vt:lpstr>Result</vt:lpstr>
      <vt:lpstr>1.2 LOD</vt:lpstr>
      <vt:lpstr>1.2 LOD</vt:lpstr>
      <vt:lpstr>LOD: Why?</vt:lpstr>
      <vt:lpstr>LOD: How?</vt:lpstr>
      <vt:lpstr>LOD: How?</vt:lpstr>
      <vt:lpstr>LOD</vt:lpstr>
      <vt:lpstr>1.3 Endless Terrain</vt:lpstr>
      <vt:lpstr>Endless Terrain</vt:lpstr>
      <vt:lpstr>Basic idea</vt:lpstr>
      <vt:lpstr>Optimisation</vt:lpstr>
      <vt:lpstr>Optimisation</vt:lpstr>
      <vt:lpstr>Part 2: Player controls</vt:lpstr>
      <vt:lpstr>Player controls</vt:lpstr>
      <vt:lpstr>Controller</vt:lpstr>
      <vt:lpstr>Controller</vt:lpstr>
      <vt:lpstr>Controller</vt:lpstr>
      <vt:lpstr>Motor</vt:lpstr>
      <vt:lpstr>Motor</vt:lpstr>
      <vt:lpstr>Controller</vt:lpstr>
      <vt:lpstr>Motor</vt:lpstr>
      <vt:lpstr>Part 3: Shooting</vt:lpstr>
      <vt:lpstr>Shooting</vt:lpstr>
      <vt:lpstr>3.1 Player Shooting</vt:lpstr>
      <vt:lpstr>3.1 Player Shooting</vt:lpstr>
      <vt:lpstr>3.1 Player Shooting</vt:lpstr>
      <vt:lpstr>3.1 Player Shooting</vt:lpstr>
      <vt:lpstr>3.2 Enemy Shooting</vt:lpstr>
      <vt:lpstr>3.2 Enemy Shooting</vt:lpstr>
      <vt:lpstr>3.2 Enemy Shooting</vt:lpstr>
      <vt:lpstr>Part 4: Wave Spawner</vt:lpstr>
      <vt:lpstr>Wave Spawner</vt:lpstr>
      <vt:lpstr>Wave Spawner</vt:lpstr>
      <vt:lpstr>Wave Spawner</vt:lpstr>
      <vt:lpstr>Wave Spawner</vt:lpstr>
      <vt:lpstr>Wave Spawner</vt:lpstr>
      <vt:lpstr>Wave Spawner</vt:lpstr>
      <vt:lpstr>Future works</vt:lpstr>
      <vt:lpstr>Future works</vt:lpstr>
      <vt:lpstr>QUESTIONS?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sdfsd</dc:title>
  <dc:creator>Rudra Nil Basu</dc:creator>
  <cp:lastModifiedBy>Rudra Nil Basu</cp:lastModifiedBy>
  <cp:revision>71</cp:revision>
  <dcterms:created xsi:type="dcterms:W3CDTF">2017-11-27T10:52:22Z</dcterms:created>
  <dcterms:modified xsi:type="dcterms:W3CDTF">2017-11-27T19:28:37Z</dcterms:modified>
</cp:coreProperties>
</file>